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353" r:id="rId3"/>
    <p:sldId id="462" r:id="rId4"/>
    <p:sldId id="463" r:id="rId5"/>
    <p:sldId id="464" r:id="rId6"/>
    <p:sldId id="465" r:id="rId7"/>
    <p:sldId id="466" r:id="rId8"/>
    <p:sldId id="467" r:id="rId9"/>
    <p:sldId id="470" r:id="rId10"/>
    <p:sldId id="471" r:id="rId11"/>
    <p:sldId id="468" r:id="rId12"/>
    <p:sldId id="469" r:id="rId13"/>
    <p:sldId id="460" r:id="rId14"/>
    <p:sldId id="461" r:id="rId15"/>
  </p:sldIdLst>
  <p:sldSz cx="9144000" cy="6858000" type="screen4x3"/>
  <p:notesSz cx="6865938" cy="9540875"/>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ange Sommeling" initials="SS" lastIdx="1" clrIdx="0">
    <p:extLst>
      <p:ext uri="{19B8F6BF-5375-455C-9EA6-DF929625EA0E}">
        <p15:presenceInfo xmlns:p15="http://schemas.microsoft.com/office/powerpoint/2012/main" userId="S-1-5-21-988299426-728374078-612134452-1293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Stijl, gemiddeld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ijl, thema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Stijl, thema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Stijl, licht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Stijl, licht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tijl, licht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Stijl, lich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60"/>
  </p:normalViewPr>
  <p:slideViewPr>
    <p:cSldViewPr>
      <p:cViewPr varScale="1">
        <p:scale>
          <a:sx n="69" d="100"/>
          <a:sy n="69" d="100"/>
        </p:scale>
        <p:origin x="138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975240" cy="478701"/>
          </a:xfrm>
          <a:prstGeom prst="rect">
            <a:avLst/>
          </a:prstGeom>
        </p:spPr>
        <p:txBody>
          <a:bodyPr vert="horz" lIns="93733" tIns="46866" rIns="93733" bIns="46866" rtlCol="0"/>
          <a:lstStyle>
            <a:lvl1pPr algn="l">
              <a:defRPr sz="1200"/>
            </a:lvl1pPr>
          </a:lstStyle>
          <a:p>
            <a:endParaRPr lang="nl-NL"/>
          </a:p>
        </p:txBody>
      </p:sp>
      <p:sp>
        <p:nvSpPr>
          <p:cNvPr id="3" name="Tijdelijke aanduiding voor datum 2"/>
          <p:cNvSpPr>
            <a:spLocks noGrp="1"/>
          </p:cNvSpPr>
          <p:nvPr>
            <p:ph type="dt" sz="quarter" idx="1"/>
          </p:nvPr>
        </p:nvSpPr>
        <p:spPr>
          <a:xfrm>
            <a:off x="3889109" y="1"/>
            <a:ext cx="2975240" cy="478701"/>
          </a:xfrm>
          <a:prstGeom prst="rect">
            <a:avLst/>
          </a:prstGeom>
        </p:spPr>
        <p:txBody>
          <a:bodyPr vert="horz" lIns="93733" tIns="46866" rIns="93733" bIns="46866" rtlCol="0"/>
          <a:lstStyle>
            <a:lvl1pPr algn="r">
              <a:defRPr sz="1200"/>
            </a:lvl1pPr>
          </a:lstStyle>
          <a:p>
            <a:fld id="{13272FD7-0456-4147-AEE5-B6F903C39937}" type="datetimeFigureOut">
              <a:rPr lang="nl-NL" smtClean="0"/>
              <a:t>19-11-2018</a:t>
            </a:fld>
            <a:endParaRPr lang="nl-NL"/>
          </a:p>
        </p:txBody>
      </p:sp>
      <p:sp>
        <p:nvSpPr>
          <p:cNvPr id="4" name="Tijdelijke aanduiding voor voettekst 3"/>
          <p:cNvSpPr>
            <a:spLocks noGrp="1"/>
          </p:cNvSpPr>
          <p:nvPr>
            <p:ph type="ftr" sz="quarter" idx="2"/>
          </p:nvPr>
        </p:nvSpPr>
        <p:spPr>
          <a:xfrm>
            <a:off x="0" y="9062177"/>
            <a:ext cx="2975240" cy="478700"/>
          </a:xfrm>
          <a:prstGeom prst="rect">
            <a:avLst/>
          </a:prstGeom>
        </p:spPr>
        <p:txBody>
          <a:bodyPr vert="horz" lIns="93733" tIns="46866" rIns="93733" bIns="46866"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9109" y="9062177"/>
            <a:ext cx="2975240" cy="478700"/>
          </a:xfrm>
          <a:prstGeom prst="rect">
            <a:avLst/>
          </a:prstGeom>
        </p:spPr>
        <p:txBody>
          <a:bodyPr vert="horz" lIns="93733" tIns="46866" rIns="93733" bIns="46866" rtlCol="0" anchor="b"/>
          <a:lstStyle>
            <a:lvl1pPr algn="r">
              <a:defRPr sz="1200"/>
            </a:lvl1pPr>
          </a:lstStyle>
          <a:p>
            <a:fld id="{15D46942-FCD7-4061-8058-219CA4D37ED7}" type="slidenum">
              <a:rPr lang="nl-NL" smtClean="0"/>
              <a:t>‹nr.›</a:t>
            </a:fld>
            <a:endParaRPr lang="nl-NL"/>
          </a:p>
        </p:txBody>
      </p:sp>
    </p:spTree>
    <p:extLst>
      <p:ext uri="{BB962C8B-B14F-4D97-AF65-F5344CB8AC3E}">
        <p14:creationId xmlns:p14="http://schemas.microsoft.com/office/powerpoint/2010/main" val="3095853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4975" cy="47783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9375" y="0"/>
            <a:ext cx="2974975" cy="477838"/>
          </a:xfrm>
          <a:prstGeom prst="rect">
            <a:avLst/>
          </a:prstGeom>
        </p:spPr>
        <p:txBody>
          <a:bodyPr vert="horz" lIns="91440" tIns="45720" rIns="91440" bIns="45720" rtlCol="0"/>
          <a:lstStyle>
            <a:lvl1pPr algn="r">
              <a:defRPr sz="1200"/>
            </a:lvl1pPr>
          </a:lstStyle>
          <a:p>
            <a:fld id="{9D0A08E8-FC3C-4F35-A4B1-08CD1BC0021B}" type="datetimeFigureOut">
              <a:rPr lang="nl-NL" smtClean="0"/>
              <a:t>19-11-2018</a:t>
            </a:fld>
            <a:endParaRPr lang="nl-NL"/>
          </a:p>
        </p:txBody>
      </p:sp>
      <p:sp>
        <p:nvSpPr>
          <p:cNvPr id="4" name="Tijdelijke aanduiding voor dia-afbeelding 3"/>
          <p:cNvSpPr>
            <a:spLocks noGrp="1" noRot="1" noChangeAspect="1"/>
          </p:cNvSpPr>
          <p:nvPr>
            <p:ph type="sldImg" idx="2"/>
          </p:nvPr>
        </p:nvSpPr>
        <p:spPr>
          <a:xfrm>
            <a:off x="1285875" y="1192213"/>
            <a:ext cx="4295775" cy="322103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7388" y="4591050"/>
            <a:ext cx="5492750" cy="3757613"/>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063038"/>
            <a:ext cx="2974975" cy="47783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9375" y="9063038"/>
            <a:ext cx="2974975" cy="477837"/>
          </a:xfrm>
          <a:prstGeom prst="rect">
            <a:avLst/>
          </a:prstGeom>
        </p:spPr>
        <p:txBody>
          <a:bodyPr vert="horz" lIns="91440" tIns="45720" rIns="91440" bIns="45720" rtlCol="0" anchor="b"/>
          <a:lstStyle>
            <a:lvl1pPr algn="r">
              <a:defRPr sz="1200"/>
            </a:lvl1pPr>
          </a:lstStyle>
          <a:p>
            <a:fld id="{28291EC9-8E2F-48BC-B50C-4B45C0A0B848}" type="slidenum">
              <a:rPr lang="nl-NL" smtClean="0"/>
              <a:t>‹nr.›</a:t>
            </a:fld>
            <a:endParaRPr lang="nl-NL"/>
          </a:p>
        </p:txBody>
      </p:sp>
    </p:spTree>
    <p:extLst>
      <p:ext uri="{BB962C8B-B14F-4D97-AF65-F5344CB8AC3E}">
        <p14:creationId xmlns:p14="http://schemas.microsoft.com/office/powerpoint/2010/main" val="1628024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Ze gaan</a:t>
            </a:r>
            <a:r>
              <a:rPr lang="nl-NL" baseline="0" dirty="0" smtClean="0"/>
              <a:t> straks een </a:t>
            </a:r>
            <a:r>
              <a:rPr lang="nl-NL" baseline="0" dirty="0" err="1" smtClean="0"/>
              <a:t>docu</a:t>
            </a:r>
            <a:r>
              <a:rPr lang="nl-NL" baseline="0" dirty="0" smtClean="0"/>
              <a:t> kijken over een meisje met </a:t>
            </a:r>
            <a:r>
              <a:rPr lang="nl-NL" baseline="0" dirty="0" err="1" smtClean="0"/>
              <a:t>tourette</a:t>
            </a:r>
            <a:r>
              <a:rPr lang="nl-NL" baseline="0" dirty="0" smtClean="0"/>
              <a:t> en dwang. Vandaar de uitleg over dwang</a:t>
            </a:r>
            <a:endParaRPr lang="nl-NL" dirty="0"/>
          </a:p>
        </p:txBody>
      </p:sp>
      <p:sp>
        <p:nvSpPr>
          <p:cNvPr id="4" name="Tijdelijke aanduiding voor dianummer 3"/>
          <p:cNvSpPr>
            <a:spLocks noGrp="1"/>
          </p:cNvSpPr>
          <p:nvPr>
            <p:ph type="sldNum" sz="quarter" idx="10"/>
          </p:nvPr>
        </p:nvSpPr>
        <p:spPr/>
        <p:txBody>
          <a:bodyPr/>
          <a:lstStyle/>
          <a:p>
            <a:fld id="{28291EC9-8E2F-48BC-B50C-4B45C0A0B848}" type="slidenum">
              <a:rPr lang="nl-NL" smtClean="0"/>
              <a:t>9</a:t>
            </a:fld>
            <a:endParaRPr lang="nl-NL"/>
          </a:p>
        </p:txBody>
      </p:sp>
    </p:spTree>
    <p:extLst>
      <p:ext uri="{BB962C8B-B14F-4D97-AF65-F5344CB8AC3E}">
        <p14:creationId xmlns:p14="http://schemas.microsoft.com/office/powerpoint/2010/main" val="656687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Geef de studenten</a:t>
            </a:r>
            <a:r>
              <a:rPr lang="nl-NL" baseline="0" dirty="0" smtClean="0"/>
              <a:t> de opdracht te noteren wat hun allemaal opvalt aan het gedrag van Anne.  De link zit onder de titel</a:t>
            </a:r>
          </a:p>
        </p:txBody>
      </p:sp>
      <p:sp>
        <p:nvSpPr>
          <p:cNvPr id="4" name="Tijdelijke aanduiding voor dianummer 3"/>
          <p:cNvSpPr>
            <a:spLocks noGrp="1"/>
          </p:cNvSpPr>
          <p:nvPr>
            <p:ph type="sldNum" sz="quarter" idx="10"/>
          </p:nvPr>
        </p:nvSpPr>
        <p:spPr/>
        <p:txBody>
          <a:bodyPr/>
          <a:lstStyle/>
          <a:p>
            <a:fld id="{28291EC9-8E2F-48BC-B50C-4B45C0A0B848}" type="slidenum">
              <a:rPr lang="nl-NL" smtClean="0"/>
              <a:t>11</a:t>
            </a:fld>
            <a:endParaRPr lang="nl-NL"/>
          </a:p>
        </p:txBody>
      </p:sp>
    </p:spTree>
    <p:extLst>
      <p:ext uri="{BB962C8B-B14F-4D97-AF65-F5344CB8AC3E}">
        <p14:creationId xmlns:p14="http://schemas.microsoft.com/office/powerpoint/2010/main" val="2663781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60620BD-F02D-4DF7-8610-4A993D444501}" type="slidenum">
              <a:rPr lang="nl-NL" smtClean="0"/>
              <a:t>‹nr.›</a:t>
            </a:fld>
            <a:endParaRPr lang="nl-NL"/>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52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D8DF160-1221-42F8-971A-15E478E90C20}" type="slidenum">
              <a:rPr lang="nl-NL" smtClean="0"/>
              <a:t>‹nr.›</a:t>
            </a:fld>
            <a:endParaRPr lang="nl-NL"/>
          </a:p>
        </p:txBody>
      </p:sp>
    </p:spTree>
    <p:extLst>
      <p:ext uri="{BB962C8B-B14F-4D97-AF65-F5344CB8AC3E}">
        <p14:creationId xmlns:p14="http://schemas.microsoft.com/office/powerpoint/2010/main" val="401013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94989C7-DE1E-4BBA-BFE6-781F565BC8ED}" type="slidenum">
              <a:rPr lang="nl-NL" smtClean="0"/>
              <a:t>‹nr.›</a:t>
            </a:fld>
            <a:endParaRPr lang="nl-NL"/>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13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B09C1D7-3C6A-4C94-9824-C58A30616E71}" type="slidenum">
              <a:rPr lang="nl-NL" smtClean="0"/>
              <a:t>‹nr.›</a:t>
            </a:fld>
            <a:endParaRPr lang="nl-NL"/>
          </a:p>
        </p:txBody>
      </p:sp>
    </p:spTree>
    <p:extLst>
      <p:ext uri="{BB962C8B-B14F-4D97-AF65-F5344CB8AC3E}">
        <p14:creationId xmlns:p14="http://schemas.microsoft.com/office/powerpoint/2010/main" val="2193468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9AC08DE-7444-4FFB-B797-1C7492829D07}" type="slidenum">
              <a:rPr lang="nl-NL" smtClean="0"/>
              <a:t>‹nr.›</a:t>
            </a:fld>
            <a:endParaRPr lang="nl-NL"/>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600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E650E80-37A4-43A7-934C-DD486BAC2C3C}" type="slidenum">
              <a:rPr lang="nl-NL" smtClean="0"/>
              <a:t>‹nr.›</a:t>
            </a:fld>
            <a:endParaRPr lang="nl-NL"/>
          </a:p>
        </p:txBody>
      </p:sp>
    </p:spTree>
    <p:extLst>
      <p:ext uri="{BB962C8B-B14F-4D97-AF65-F5344CB8AC3E}">
        <p14:creationId xmlns:p14="http://schemas.microsoft.com/office/powerpoint/2010/main" val="333744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768096" y="2967788"/>
            <a:ext cx="356616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Tekststijl van het model bewerken</a:t>
            </a:r>
          </a:p>
        </p:txBody>
      </p:sp>
      <p:sp>
        <p:nvSpPr>
          <p:cNvPr id="6" name="Content Placeholder 5"/>
          <p:cNvSpPr>
            <a:spLocks noGrp="1"/>
          </p:cNvSpPr>
          <p:nvPr>
            <p:ph sz="quarter" idx="4"/>
          </p:nvPr>
        </p:nvSpPr>
        <p:spPr>
          <a:xfrm>
            <a:off x="4491990" y="2967788"/>
            <a:ext cx="356616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32C2824-CFB4-4B59-8258-864EABF4ED96}" type="slidenum">
              <a:rPr lang="nl-NL" smtClean="0"/>
              <a:t>‹nr.›</a:t>
            </a:fld>
            <a:endParaRPr lang="nl-NL"/>
          </a:p>
        </p:txBody>
      </p:sp>
    </p:spTree>
    <p:extLst>
      <p:ext uri="{BB962C8B-B14F-4D97-AF65-F5344CB8AC3E}">
        <p14:creationId xmlns:p14="http://schemas.microsoft.com/office/powerpoint/2010/main" val="3795708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995F650-EE3B-4E2F-956F-D4657757308F}" type="slidenum">
              <a:rPr lang="nl-NL" smtClean="0"/>
              <a:t>‹nr.›</a:t>
            </a:fld>
            <a:endParaRPr lang="nl-NL"/>
          </a:p>
        </p:txBody>
      </p:sp>
    </p:spTree>
    <p:extLst>
      <p:ext uri="{BB962C8B-B14F-4D97-AF65-F5344CB8AC3E}">
        <p14:creationId xmlns:p14="http://schemas.microsoft.com/office/powerpoint/2010/main" val="86223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8241436-D104-4D03-A584-FD96F4EE5969}" type="slidenum">
              <a:rPr lang="nl-NL" smtClean="0"/>
              <a:t>‹nr.›</a:t>
            </a:fld>
            <a:endParaRPr lang="nl-NL"/>
          </a:p>
        </p:txBody>
      </p:sp>
    </p:spTree>
    <p:extLst>
      <p:ext uri="{BB962C8B-B14F-4D97-AF65-F5344CB8AC3E}">
        <p14:creationId xmlns:p14="http://schemas.microsoft.com/office/powerpoint/2010/main" val="147320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nl-NL" smtClean="0"/>
              <a:t>Klik om de stijl te bewerken</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7376EE2-6328-4587-9C2C-6FDD37D97C1F}" type="slidenum">
              <a:rPr lang="nl-NL" smtClean="0"/>
              <a:t>‹nr.›</a:t>
            </a:fld>
            <a:endParaRPr lang="nl-NL"/>
          </a:p>
        </p:txBody>
      </p:sp>
    </p:spTree>
    <p:extLst>
      <p:ext uri="{BB962C8B-B14F-4D97-AF65-F5344CB8AC3E}">
        <p14:creationId xmlns:p14="http://schemas.microsoft.com/office/powerpoint/2010/main" val="326364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Tekststijl van het model bewerken</a:t>
            </a:r>
          </a:p>
        </p:txBody>
      </p:sp>
      <p:sp>
        <p:nvSpPr>
          <p:cNvPr id="5" name="Date Placeholder 4"/>
          <p:cNvSpPr>
            <a:spLocks noGrp="1"/>
          </p:cNvSpPr>
          <p:nvPr>
            <p:ph type="dt" sz="half" idx="10"/>
          </p:nvPr>
        </p:nvSpPr>
        <p:spPr/>
        <p:txBody>
          <a:bodyPr/>
          <a:lstStyle/>
          <a:p>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8AC3AB0-0C84-4270-8F03-48668392F507}" type="slidenum">
              <a:rPr lang="nl-NL" smtClean="0"/>
              <a:t>‹nr.›</a:t>
            </a:fld>
            <a:endParaRPr lang="nl-NL"/>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0174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nl-NL"/>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A49AA59-F8CA-46F8-A8E4-A5044C485AD1}" type="slidenum">
              <a:rPr lang="nl-NL" smtClean="0"/>
              <a:t>‹nr.›</a:t>
            </a:fld>
            <a:endParaRPr lang="nl-NL"/>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582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2doc.nl/documentaires/a/anne-vliegt.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ijzijnmind.nl/psychipedia/obsessieve-compulsieve-stoorni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050" name="Titelvak" descr="PresentatieTitel" title="PresentatieTitel"/>
          <p:cNvSpPr>
            <a:spLocks noGrp="1" noChangeArrowheads="1"/>
          </p:cNvSpPr>
          <p:nvPr>
            <p:ph type="ctrTitle"/>
          </p:nvPr>
        </p:nvSpPr>
        <p:spPr>
          <a:xfrm>
            <a:off x="2159000" y="3500438"/>
            <a:ext cx="5938838" cy="1054100"/>
          </a:xfrm>
        </p:spPr>
        <p:txBody>
          <a:bodyPr>
            <a:normAutofit fontScale="90000"/>
          </a:bodyPr>
          <a:lstStyle/>
          <a:p>
            <a:r>
              <a:rPr lang="nl-NL" dirty="0"/>
              <a:t>Gedragsproblemen en stoornissen</a:t>
            </a:r>
          </a:p>
        </p:txBody>
      </p:sp>
      <p:sp>
        <p:nvSpPr>
          <p:cNvPr id="2051" name="Datumvak" descr="DOCdatum" title="DOCdatum"/>
          <p:cNvSpPr>
            <a:spLocks noGrp="1" noChangeArrowheads="1"/>
          </p:cNvSpPr>
          <p:nvPr>
            <p:ph type="subTitle" idx="1"/>
          </p:nvPr>
        </p:nvSpPr>
        <p:spPr/>
        <p:txBody>
          <a:bodyPr/>
          <a:lstStyle/>
          <a:p>
            <a:pPr>
              <a:lnSpc>
                <a:spcPts val="2600"/>
              </a:lnSpc>
            </a:pPr>
            <a:r>
              <a:rPr lang="nl-NL" sz="2400" dirty="0" smtClean="0"/>
              <a:t>Les </a:t>
            </a:r>
            <a:r>
              <a:rPr lang="nl-NL" sz="2400" dirty="0"/>
              <a:t>5</a:t>
            </a:r>
            <a:endParaRPr lang="nl-NL" sz="2400" dirty="0"/>
          </a:p>
        </p:txBody>
      </p:sp>
      <p:sp>
        <p:nvSpPr>
          <p:cNvPr id="2052" name="Spreker" descr="Spreker" title="Spreker"/>
          <p:cNvSpPr txBox="1">
            <a:spLocks noChangeArrowheads="1"/>
          </p:cNvSpPr>
          <p:nvPr/>
        </p:nvSpPr>
        <p:spPr>
          <a:xfrm>
            <a:off x="2159000" y="5084763"/>
            <a:ext cx="59388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nl-NL" sz="1800">
              <a:latin typeface="Arial" panose="020B0604020202020204" pitchFamily="34" charset="0"/>
            </a:endParaRPr>
          </a:p>
        </p:txBody>
      </p:sp>
      <p:sp>
        <p:nvSpPr>
          <p:cNvPr id="2" name="Tekstvak 1" descr="logovast_payoff" title="logovast_payoff"/>
          <p:cNvSpPr txBox="1"/>
          <p:nvPr/>
        </p:nvSpPr>
        <p:spPr>
          <a:xfrm>
            <a:off x="6436800" y="6228000"/>
            <a:ext cx="2592000" cy="154800"/>
          </a:xfrm>
          <a:prstGeom prst="rect">
            <a:avLst/>
          </a:prstGeom>
          <a:noFill/>
        </p:spPr>
        <p:txBody>
          <a:bodyPr wrap="square" rtlCol="0">
            <a:noAutofit/>
          </a:bodyPr>
          <a:lstStyle/>
          <a:p>
            <a:r>
              <a:rPr lang="nl-NL"/>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Oorzaken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Lichamelijke oorzaken:</a:t>
            </a:r>
          </a:p>
          <a:p>
            <a:pPr>
              <a:buFont typeface="Wingdings" panose="05000000000000000000" pitchFamily="2" charset="2"/>
              <a:buChar char="q"/>
            </a:pPr>
            <a:r>
              <a:rPr lang="nl-NL" dirty="0" smtClean="0"/>
              <a:t>Erfelijkheid</a:t>
            </a:r>
          </a:p>
          <a:p>
            <a:pPr>
              <a:buFont typeface="Wingdings" panose="05000000000000000000" pitchFamily="2" charset="2"/>
              <a:buChar char="q"/>
            </a:pPr>
            <a:r>
              <a:rPr lang="nl-NL" dirty="0" smtClean="0"/>
              <a:t>Aanleg</a:t>
            </a:r>
          </a:p>
          <a:p>
            <a:pPr marL="0" indent="0">
              <a:buNone/>
            </a:pPr>
            <a:r>
              <a:rPr lang="nl-NL" dirty="0" smtClean="0"/>
              <a:t>Ervaringen in je leven:</a:t>
            </a:r>
          </a:p>
          <a:p>
            <a:pPr>
              <a:buFont typeface="Wingdings" panose="05000000000000000000" pitchFamily="2" charset="2"/>
              <a:buChar char="q"/>
            </a:pPr>
            <a:r>
              <a:rPr lang="nl-NL" dirty="0" smtClean="0"/>
              <a:t>Traumatische gebeurtenissen zoals seksueel misbruik</a:t>
            </a:r>
          </a:p>
          <a:p>
            <a:pPr marL="0" indent="0">
              <a:buNone/>
            </a:pPr>
            <a:r>
              <a:rPr lang="nl-NL" dirty="0" smtClean="0"/>
              <a:t>Persoonlijke eigenschappen:</a:t>
            </a:r>
          </a:p>
          <a:p>
            <a:pPr>
              <a:buFont typeface="Wingdings" panose="05000000000000000000" pitchFamily="2" charset="2"/>
              <a:buChar char="q"/>
            </a:pPr>
            <a:r>
              <a:rPr lang="nl-NL" dirty="0" smtClean="0"/>
              <a:t>Angstig aangelegd</a:t>
            </a:r>
          </a:p>
          <a:p>
            <a:pPr>
              <a:buFont typeface="Wingdings" panose="05000000000000000000" pitchFamily="2" charset="2"/>
              <a:buChar char="q"/>
            </a:pPr>
            <a:r>
              <a:rPr lang="nl-NL" dirty="0" smtClean="0"/>
              <a:t>Behoefte aan veiligheid en controle</a:t>
            </a:r>
          </a:p>
          <a:p>
            <a:pPr>
              <a:buFont typeface="Wingdings" panose="05000000000000000000" pitchFamily="2" charset="2"/>
              <a:buChar char="q"/>
            </a:pPr>
            <a:endParaRPr lang="nl-NL" dirty="0"/>
          </a:p>
        </p:txBody>
      </p:sp>
      <p:pic>
        <p:nvPicPr>
          <p:cNvPr id="4" name="Afbeelding 3"/>
          <p:cNvPicPr>
            <a:picLocks noChangeAspect="1"/>
          </p:cNvPicPr>
          <p:nvPr/>
        </p:nvPicPr>
        <p:blipFill>
          <a:blip r:embed="rId2"/>
          <a:stretch>
            <a:fillRect/>
          </a:stretch>
        </p:blipFill>
        <p:spPr>
          <a:xfrm>
            <a:off x="4788024" y="980728"/>
            <a:ext cx="2857500" cy="1600200"/>
          </a:xfrm>
          <a:prstGeom prst="rect">
            <a:avLst/>
          </a:prstGeom>
        </p:spPr>
      </p:pic>
    </p:spTree>
    <p:extLst>
      <p:ext uri="{BB962C8B-B14F-4D97-AF65-F5344CB8AC3E}">
        <p14:creationId xmlns:p14="http://schemas.microsoft.com/office/powerpoint/2010/main" val="204353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hlinkClick r:id="rId3"/>
              </a:rPr>
              <a:t>Anne vliegt</a:t>
            </a:r>
            <a:endParaRPr lang="nl-NL" dirty="0"/>
          </a:p>
        </p:txBody>
      </p:sp>
      <p:sp>
        <p:nvSpPr>
          <p:cNvPr id="3" name="Tijdelijke aanduiding voor inhoud 2"/>
          <p:cNvSpPr>
            <a:spLocks noGrp="1"/>
          </p:cNvSpPr>
          <p:nvPr>
            <p:ph idx="1"/>
          </p:nvPr>
        </p:nvSpPr>
        <p:spPr/>
        <p:txBody>
          <a:bodyPr/>
          <a:lstStyle/>
          <a:p>
            <a:r>
              <a:rPr lang="nl-NL" sz="2400" dirty="0" smtClean="0"/>
              <a:t>Anne </a:t>
            </a:r>
            <a:r>
              <a:rPr lang="nl-NL" sz="2400" dirty="0"/>
              <a:t>heeft het soms moeilijk met haar afwijking, vooral op school. Ze is bang dat ze gepest wordt of uitgelachen. Daarom probeert Anne haar tics in te houden, maar dat valt niet mee. Anne schaamt zich voor haar afwijking, maar ze zit lang niet bij de pakken neer. Ze vecht strijdlustig tegen haar tics of vergeet ze juist, bij haar vriendje en beste vriendin die haar nemen zoals ze is. Het liefst 'vliegt' ze door het leven, want dan zie je niks en is ze op haar best. In de jeugddocumentaire </a:t>
            </a:r>
            <a:r>
              <a:rPr lang="nl-NL" sz="2400" i="1" dirty="0"/>
              <a:t>Anne vliegt </a:t>
            </a:r>
            <a:r>
              <a:rPr lang="nl-NL" sz="2400" dirty="0"/>
              <a:t>zien we hoe Anne met haar tics leeft. Tics die ze uiteindelijk toch ook niet kwijt wil...</a:t>
            </a:r>
            <a:endParaRPr lang="nl-NL" sz="2400" dirty="0"/>
          </a:p>
        </p:txBody>
      </p:sp>
    </p:spTree>
    <p:extLst>
      <p:ext uri="{BB962C8B-B14F-4D97-AF65-F5344CB8AC3E}">
        <p14:creationId xmlns:p14="http://schemas.microsoft.com/office/powerpoint/2010/main" val="1637370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Nabespreken</a:t>
            </a:r>
            <a:endParaRPr lang="nl-NL" dirty="0"/>
          </a:p>
        </p:txBody>
      </p:sp>
      <p:sp>
        <p:nvSpPr>
          <p:cNvPr id="3" name="Tijdelijke aanduiding voor inhoud 2"/>
          <p:cNvSpPr>
            <a:spLocks noGrp="1"/>
          </p:cNvSpPr>
          <p:nvPr>
            <p:ph idx="1"/>
          </p:nvPr>
        </p:nvSpPr>
        <p:spPr/>
        <p:txBody>
          <a:bodyPr/>
          <a:lstStyle/>
          <a:p>
            <a:r>
              <a:rPr lang="nl-NL" dirty="0" smtClean="0"/>
              <a:t>Wat is je opgevallen?</a:t>
            </a:r>
          </a:p>
          <a:p>
            <a:r>
              <a:rPr lang="nl-NL" dirty="0" smtClean="0"/>
              <a:t>Hoe zou jouw benadering als professional zijn?</a:t>
            </a:r>
          </a:p>
          <a:p>
            <a:r>
              <a:rPr lang="nl-NL" dirty="0" smtClean="0"/>
              <a:t>Welke beroepshouding is belangrijk?</a:t>
            </a:r>
          </a:p>
          <a:p>
            <a:r>
              <a:rPr lang="nl-NL" dirty="0" smtClean="0"/>
              <a:t>Zijn er nog vragen en/of opmerkingen?</a:t>
            </a:r>
          </a:p>
          <a:p>
            <a:endParaRPr lang="nl-NL" dirty="0" smtClean="0"/>
          </a:p>
          <a:p>
            <a:endParaRPr lang="nl-NL" dirty="0"/>
          </a:p>
          <a:p>
            <a:endParaRPr lang="nl-NL" dirty="0" smtClean="0"/>
          </a:p>
          <a:p>
            <a:endParaRPr lang="nl-NL" dirty="0" smtClean="0"/>
          </a:p>
          <a:p>
            <a:endParaRPr lang="nl-NL" dirty="0"/>
          </a:p>
        </p:txBody>
      </p:sp>
    </p:spTree>
    <p:extLst>
      <p:ext uri="{BB962C8B-B14F-4D97-AF65-F5344CB8AC3E}">
        <p14:creationId xmlns:p14="http://schemas.microsoft.com/office/powerpoint/2010/main" val="260519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Bezig met eindopdracht</a:t>
            </a:r>
            <a:endParaRPr lang="nl-NL" dirty="0"/>
          </a:p>
        </p:txBody>
      </p:sp>
      <p:sp>
        <p:nvSpPr>
          <p:cNvPr id="3" name="Tijdelijke aanduiding voor inhoud 2"/>
          <p:cNvSpPr>
            <a:spLocks noGrp="1"/>
          </p:cNvSpPr>
          <p:nvPr>
            <p:ph idx="1"/>
          </p:nvPr>
        </p:nvSpPr>
        <p:spPr/>
        <p:txBody>
          <a:bodyPr/>
          <a:lstStyle/>
          <a:p>
            <a:pPr>
              <a:buFont typeface="Wingdings" panose="05000000000000000000" pitchFamily="2" charset="2"/>
              <a:buChar char="q"/>
            </a:pPr>
            <a:r>
              <a:rPr lang="nl-NL" dirty="0" smtClean="0"/>
              <a:t>Je </a:t>
            </a:r>
            <a:r>
              <a:rPr lang="nl-NL" dirty="0" smtClean="0"/>
              <a:t>maakt je les/presentatie helemaal af</a:t>
            </a:r>
            <a:r>
              <a:rPr lang="nl-NL" dirty="0" smtClean="0"/>
              <a:t/>
            </a:r>
            <a:br>
              <a:rPr lang="nl-NL" dirty="0" smtClean="0"/>
            </a:br>
            <a:endParaRPr lang="nl-NL" dirty="0" smtClean="0"/>
          </a:p>
          <a:p>
            <a:pPr>
              <a:buFont typeface="Wingdings" panose="05000000000000000000" pitchFamily="2" charset="2"/>
              <a:buChar char="q"/>
            </a:pPr>
            <a:r>
              <a:rPr lang="nl-NL" dirty="0" smtClean="0"/>
              <a:t>Je </a:t>
            </a:r>
            <a:r>
              <a:rPr lang="nl-NL" dirty="0" smtClean="0"/>
              <a:t>maakt gebruik van verschillende bronnen en media</a:t>
            </a:r>
            <a:endParaRPr lang="nl-NL" dirty="0" smtClean="0"/>
          </a:p>
          <a:p>
            <a:pPr>
              <a:buFont typeface="Wingdings" panose="05000000000000000000" pitchFamily="2" charset="2"/>
              <a:buChar char="q"/>
            </a:pPr>
            <a:endParaRPr lang="nl-NL" dirty="0"/>
          </a:p>
          <a:p>
            <a:pPr>
              <a:buFont typeface="Wingdings" panose="05000000000000000000" pitchFamily="2" charset="2"/>
              <a:buChar char="q"/>
            </a:pPr>
            <a:r>
              <a:rPr lang="nl-NL" dirty="0" smtClean="0"/>
              <a:t>Je maakt afspraken over de presentatie</a:t>
            </a:r>
          </a:p>
          <a:p>
            <a:pPr>
              <a:buFont typeface="Wingdings" panose="05000000000000000000" pitchFamily="2" charset="2"/>
              <a:buChar char="q"/>
            </a:pPr>
            <a:endParaRPr lang="nl-NL" dirty="0"/>
          </a:p>
          <a:p>
            <a:pPr>
              <a:buFont typeface="Wingdings" panose="05000000000000000000" pitchFamily="2" charset="2"/>
              <a:buChar char="q"/>
            </a:pPr>
            <a:r>
              <a:rPr lang="nl-NL" dirty="0" smtClean="0"/>
              <a:t>Levert de les in bij de docent</a:t>
            </a:r>
            <a:endParaRPr lang="nl-NL" dirty="0"/>
          </a:p>
        </p:txBody>
      </p:sp>
    </p:spTree>
    <p:extLst>
      <p:ext uri="{BB962C8B-B14F-4D97-AF65-F5344CB8AC3E}">
        <p14:creationId xmlns:p14="http://schemas.microsoft.com/office/powerpoint/2010/main" val="3942985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Afsluiting les</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2915816" y="2298211"/>
            <a:ext cx="2421359" cy="3232639"/>
          </a:xfrm>
          <a:prstGeom prst="rect">
            <a:avLst/>
          </a:prstGeom>
        </p:spPr>
      </p:pic>
    </p:spTree>
    <p:extLst>
      <p:ext uri="{BB962C8B-B14F-4D97-AF65-F5344CB8AC3E}">
        <p14:creationId xmlns:p14="http://schemas.microsoft.com/office/powerpoint/2010/main" val="2676703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solidFill>
            <a:schemeClr val="accent2">
              <a:lumMod val="40000"/>
              <a:lumOff val="60000"/>
            </a:schemeClr>
          </a:solidFill>
        </p:spPr>
        <p:txBody>
          <a:bodyPr/>
          <a:lstStyle/>
          <a:p>
            <a:r>
              <a:rPr lang="nl-NL" dirty="0"/>
              <a:t>Lesweek </a:t>
            </a:r>
            <a:r>
              <a:rPr lang="nl-NL" dirty="0" smtClean="0"/>
              <a:t>5</a:t>
            </a:r>
            <a:endParaRPr lang="nl-NL" dirty="0"/>
          </a:p>
        </p:txBody>
      </p:sp>
      <p:sp>
        <p:nvSpPr>
          <p:cNvPr id="3" name="Tijdelijke aanduiding voor inhoud 2"/>
          <p:cNvSpPr>
            <a:spLocks noGrp="1"/>
          </p:cNvSpPr>
          <p:nvPr>
            <p:ph idx="1"/>
          </p:nvPr>
        </p:nvSpPr>
        <p:spPr>
          <a:xfrm>
            <a:off x="647701" y="2348880"/>
            <a:ext cx="7212012" cy="3301033"/>
          </a:xfrm>
        </p:spPr>
        <p:txBody>
          <a:bodyPr>
            <a:normAutofit/>
          </a:bodyPr>
          <a:lstStyle/>
          <a:p>
            <a:pPr marL="342900" indent="-342900">
              <a:buFont typeface="Arial" panose="020B0604020202020204" pitchFamily="34" charset="0"/>
              <a:buChar char="•"/>
            </a:pPr>
            <a:r>
              <a:rPr lang="nl-NL" sz="2400" dirty="0" smtClean="0"/>
              <a:t>Verdieping </a:t>
            </a:r>
            <a:r>
              <a:rPr lang="nl-NL" sz="2400" dirty="0" smtClean="0"/>
              <a:t>van </a:t>
            </a:r>
            <a:r>
              <a:rPr lang="nl-NL" sz="2400" dirty="0" smtClean="0"/>
              <a:t>een stoornis; Gilles de la </a:t>
            </a:r>
            <a:r>
              <a:rPr lang="nl-NL" sz="2400" dirty="0" err="1" smtClean="0"/>
              <a:t>tourette</a:t>
            </a:r>
            <a:endParaRPr lang="nl-NL" sz="2400" dirty="0"/>
          </a:p>
          <a:p>
            <a:pPr marL="342900" indent="-342900">
              <a:buFont typeface="Arial" panose="020B0604020202020204" pitchFamily="34" charset="0"/>
              <a:buChar char="•"/>
            </a:pPr>
            <a:r>
              <a:rPr lang="nl-NL" sz="2400" dirty="0" smtClean="0"/>
              <a:t>Bezig met eindopdracht</a:t>
            </a:r>
            <a:endParaRPr lang="nl-NL" sz="2400" dirty="0"/>
          </a:p>
          <a:p>
            <a:pPr marL="342900" indent="-342900">
              <a:buFont typeface="Arial" panose="020B0604020202020204" pitchFamily="34" charset="0"/>
              <a:buChar char="•"/>
            </a:pPr>
            <a:r>
              <a:rPr lang="nl-NL" sz="2400" dirty="0" smtClean="0"/>
              <a:t>Afsluiting van de les</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endParaRPr lang="nl-NL" sz="2400" dirty="0" smtClean="0"/>
          </a:p>
          <a:p>
            <a:endParaRPr lang="nl-NL" sz="2400" dirty="0"/>
          </a:p>
        </p:txBody>
      </p:sp>
    </p:spTree>
    <p:extLst>
      <p:ext uri="{BB962C8B-B14F-4D97-AF65-F5344CB8AC3E}">
        <p14:creationId xmlns:p14="http://schemas.microsoft.com/office/powerpoint/2010/main" val="1416832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Gilles de la Tourette</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sz="2600" dirty="0" smtClean="0">
                <a:solidFill>
                  <a:schemeClr val="accent2">
                    <a:lumMod val="75000"/>
                  </a:schemeClr>
                </a:solidFill>
              </a:rPr>
              <a:t> </a:t>
            </a:r>
            <a:r>
              <a:rPr lang="nl-NL" sz="2600" i="1" dirty="0" smtClean="0">
                <a:solidFill>
                  <a:schemeClr val="accent2">
                    <a:lumMod val="75000"/>
                  </a:schemeClr>
                </a:solidFill>
              </a:rPr>
              <a:t>“Is </a:t>
            </a:r>
            <a:r>
              <a:rPr lang="nl-NL" sz="2600" i="1" dirty="0">
                <a:solidFill>
                  <a:schemeClr val="accent2">
                    <a:lumMod val="75000"/>
                  </a:schemeClr>
                </a:solidFill>
              </a:rPr>
              <a:t>een neuro-psychiatrische aandoening, gekenmerkt door </a:t>
            </a:r>
            <a:r>
              <a:rPr lang="nl-NL" sz="2600" i="1" dirty="0" smtClean="0">
                <a:solidFill>
                  <a:schemeClr val="accent2">
                    <a:lumMod val="75000"/>
                  </a:schemeClr>
                </a:solidFill>
              </a:rPr>
              <a:t>tics”</a:t>
            </a:r>
          </a:p>
          <a:p>
            <a:pPr>
              <a:buFont typeface="Wingdings" panose="05000000000000000000" pitchFamily="2" charset="2"/>
              <a:buChar char="q"/>
            </a:pPr>
            <a:r>
              <a:rPr lang="nl-NL" dirty="0"/>
              <a:t>Een tic is een plotselinge, snelle, terugkerende, niet-ritmische beweging of </a:t>
            </a:r>
            <a:r>
              <a:rPr lang="nl-NL" dirty="0" smtClean="0"/>
              <a:t>geluid</a:t>
            </a:r>
          </a:p>
          <a:p>
            <a:pPr>
              <a:buFont typeface="Wingdings" panose="05000000000000000000" pitchFamily="2" charset="2"/>
              <a:buChar char="q"/>
            </a:pPr>
            <a:r>
              <a:rPr lang="nl-NL" dirty="0"/>
              <a:t>Voorbeelden van motorische </a:t>
            </a:r>
            <a:r>
              <a:rPr lang="nl-NL" dirty="0" smtClean="0"/>
              <a:t>tics</a:t>
            </a:r>
            <a:r>
              <a:rPr lang="nl-NL" dirty="0"/>
              <a:t> </a:t>
            </a:r>
            <a:r>
              <a:rPr lang="nl-NL" dirty="0" smtClean="0"/>
              <a:t>zijn:</a:t>
            </a:r>
          </a:p>
          <a:p>
            <a:pPr>
              <a:buFont typeface="Wingdings" panose="05000000000000000000" pitchFamily="2" charset="2"/>
              <a:buChar char="Ø"/>
            </a:pPr>
            <a:r>
              <a:rPr lang="nl-NL" dirty="0" smtClean="0"/>
              <a:t>Extreem </a:t>
            </a:r>
            <a:r>
              <a:rPr lang="nl-NL" dirty="0"/>
              <a:t>knipperen met de </a:t>
            </a:r>
            <a:r>
              <a:rPr lang="nl-NL" dirty="0" smtClean="0"/>
              <a:t>ogen</a:t>
            </a:r>
          </a:p>
          <a:p>
            <a:pPr>
              <a:buFont typeface="Wingdings" panose="05000000000000000000" pitchFamily="2" charset="2"/>
              <a:buChar char="Ø"/>
            </a:pPr>
            <a:r>
              <a:rPr lang="nl-NL" dirty="0" smtClean="0"/>
              <a:t>Wegdraaien </a:t>
            </a:r>
            <a:r>
              <a:rPr lang="nl-NL" dirty="0"/>
              <a:t>met de </a:t>
            </a:r>
            <a:r>
              <a:rPr lang="nl-NL" dirty="0" smtClean="0"/>
              <a:t>ogen</a:t>
            </a:r>
          </a:p>
          <a:p>
            <a:pPr>
              <a:buFont typeface="Wingdings" panose="05000000000000000000" pitchFamily="2" charset="2"/>
              <a:buChar char="Ø"/>
            </a:pPr>
            <a:r>
              <a:rPr lang="nl-NL" dirty="0" smtClean="0"/>
              <a:t>Optrekken </a:t>
            </a:r>
            <a:r>
              <a:rPr lang="nl-NL" dirty="0"/>
              <a:t>van neus of </a:t>
            </a:r>
            <a:r>
              <a:rPr lang="nl-NL" dirty="0" smtClean="0"/>
              <a:t>schouders</a:t>
            </a:r>
          </a:p>
          <a:p>
            <a:pPr>
              <a:buFont typeface="Wingdings" panose="05000000000000000000" pitchFamily="2" charset="2"/>
              <a:buChar char="Ø"/>
            </a:pPr>
            <a:r>
              <a:rPr lang="nl-NL" dirty="0" smtClean="0"/>
              <a:t>Knikken </a:t>
            </a:r>
            <a:r>
              <a:rPr lang="nl-NL" dirty="0"/>
              <a:t>met het </a:t>
            </a:r>
            <a:r>
              <a:rPr lang="nl-NL" dirty="0" smtClean="0"/>
              <a:t>hoofd</a:t>
            </a:r>
          </a:p>
          <a:p>
            <a:pPr>
              <a:buFont typeface="Wingdings" panose="05000000000000000000" pitchFamily="2" charset="2"/>
              <a:buChar char="Ø"/>
            </a:pPr>
            <a:r>
              <a:rPr lang="nl-NL" dirty="0" smtClean="0"/>
              <a:t>Tenen krommen</a:t>
            </a:r>
          </a:p>
          <a:p>
            <a:pPr>
              <a:buFont typeface="Wingdings" panose="05000000000000000000" pitchFamily="2" charset="2"/>
              <a:buChar char="Ø"/>
            </a:pPr>
            <a:r>
              <a:rPr lang="nl-NL" dirty="0" smtClean="0"/>
              <a:t>Knakken </a:t>
            </a:r>
            <a:r>
              <a:rPr lang="nl-NL" dirty="0"/>
              <a:t>van de vingers</a:t>
            </a:r>
          </a:p>
          <a:p>
            <a:pPr>
              <a:buFont typeface="Wingdings" panose="05000000000000000000" pitchFamily="2" charset="2"/>
              <a:buChar char="q"/>
            </a:pPr>
            <a:endParaRPr lang="nl-NL" dirty="0" smtClean="0"/>
          </a:p>
          <a:p>
            <a:pPr>
              <a:buFont typeface="Wingdings" panose="05000000000000000000" pitchFamily="2" charset="2"/>
              <a:buChar char="q"/>
            </a:pPr>
            <a:endParaRPr lang="nl-NL" dirty="0" smtClean="0"/>
          </a:p>
          <a:p>
            <a:pPr>
              <a:buFont typeface="Wingdings" panose="05000000000000000000" pitchFamily="2" charset="2"/>
              <a:buChar char="q"/>
            </a:pPr>
            <a:endParaRPr lang="nl-NL" i="1" dirty="0"/>
          </a:p>
        </p:txBody>
      </p:sp>
    </p:spTree>
    <p:extLst>
      <p:ext uri="{BB962C8B-B14F-4D97-AF65-F5344CB8AC3E}">
        <p14:creationId xmlns:p14="http://schemas.microsoft.com/office/powerpoint/2010/main" val="48882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Voorbeelden van vocale tics, ook wel geluidstics genoemd, zijn:</a:t>
            </a:r>
          </a:p>
        </p:txBody>
      </p:sp>
      <p:sp>
        <p:nvSpPr>
          <p:cNvPr id="3" name="Tijdelijke aanduiding voor inhoud 2"/>
          <p:cNvSpPr>
            <a:spLocks noGrp="1"/>
          </p:cNvSpPr>
          <p:nvPr>
            <p:ph idx="1"/>
          </p:nvPr>
        </p:nvSpPr>
        <p:spPr/>
        <p:txBody>
          <a:bodyPr/>
          <a:lstStyle/>
          <a:p>
            <a:pPr>
              <a:buFont typeface="Wingdings" panose="05000000000000000000" pitchFamily="2" charset="2"/>
              <a:buChar char="Ø"/>
            </a:pPr>
            <a:r>
              <a:rPr lang="nl-NL" dirty="0" smtClean="0"/>
              <a:t>Keelschrapen</a:t>
            </a:r>
          </a:p>
          <a:p>
            <a:pPr>
              <a:buFont typeface="Wingdings" panose="05000000000000000000" pitchFamily="2" charset="2"/>
              <a:buChar char="Ø"/>
            </a:pPr>
            <a:r>
              <a:rPr lang="nl-NL" dirty="0" smtClean="0"/>
              <a:t>Kuchen</a:t>
            </a:r>
          </a:p>
          <a:p>
            <a:pPr>
              <a:buFont typeface="Wingdings" panose="05000000000000000000" pitchFamily="2" charset="2"/>
              <a:buChar char="Ø"/>
            </a:pPr>
            <a:r>
              <a:rPr lang="nl-NL" dirty="0" smtClean="0"/>
              <a:t>Grommen</a:t>
            </a:r>
          </a:p>
          <a:p>
            <a:pPr>
              <a:buFont typeface="Wingdings" panose="05000000000000000000" pitchFamily="2" charset="2"/>
              <a:buChar char="Ø"/>
            </a:pPr>
            <a:r>
              <a:rPr lang="nl-NL" dirty="0" smtClean="0"/>
              <a:t>Snuiven</a:t>
            </a:r>
          </a:p>
          <a:p>
            <a:pPr>
              <a:buFont typeface="Wingdings" panose="05000000000000000000" pitchFamily="2" charset="2"/>
              <a:buChar char="Ø"/>
            </a:pPr>
            <a:r>
              <a:rPr lang="nl-NL" dirty="0" smtClean="0"/>
              <a:t>Klakken </a:t>
            </a:r>
            <a:r>
              <a:rPr lang="nl-NL" dirty="0"/>
              <a:t>met de </a:t>
            </a:r>
            <a:r>
              <a:rPr lang="nl-NL" dirty="0" smtClean="0"/>
              <a:t>tong</a:t>
            </a:r>
          </a:p>
          <a:p>
            <a:pPr>
              <a:buFont typeface="Wingdings" panose="05000000000000000000" pitchFamily="2" charset="2"/>
              <a:buChar char="Ø"/>
            </a:pPr>
            <a:r>
              <a:rPr lang="nl-NL" dirty="0" smtClean="0"/>
              <a:t>Sisgeluiden</a:t>
            </a:r>
          </a:p>
          <a:p>
            <a:pPr>
              <a:buFont typeface="Wingdings" panose="05000000000000000000" pitchFamily="2" charset="2"/>
              <a:buChar char="Ø"/>
            </a:pPr>
            <a:r>
              <a:rPr lang="nl-NL" dirty="0" smtClean="0"/>
              <a:t>Roepen </a:t>
            </a:r>
            <a:r>
              <a:rPr lang="nl-NL" dirty="0"/>
              <a:t>van (vloek- of scheld-)</a:t>
            </a:r>
            <a:r>
              <a:rPr lang="nl-NL" dirty="0" smtClean="0"/>
              <a:t>woorden</a:t>
            </a:r>
          </a:p>
          <a:p>
            <a:pPr>
              <a:buFont typeface="Wingdings" panose="05000000000000000000" pitchFamily="2" charset="2"/>
              <a:buChar char="Ø"/>
            </a:pPr>
            <a:r>
              <a:rPr lang="nl-NL" dirty="0" smtClean="0"/>
              <a:t>Herhalen </a:t>
            </a:r>
            <a:r>
              <a:rPr lang="nl-NL" dirty="0"/>
              <a:t>van woorden en/of zinnen</a:t>
            </a:r>
          </a:p>
          <a:p>
            <a:endParaRPr lang="nl-NL" dirty="0"/>
          </a:p>
        </p:txBody>
      </p:sp>
    </p:spTree>
    <p:extLst>
      <p:ext uri="{BB962C8B-B14F-4D97-AF65-F5344CB8AC3E}">
        <p14:creationId xmlns:p14="http://schemas.microsoft.com/office/powerpoint/2010/main" val="300380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Diagnose</a:t>
            </a:r>
            <a:endParaRPr lang="nl-NL" dirty="0"/>
          </a:p>
        </p:txBody>
      </p:sp>
      <p:sp>
        <p:nvSpPr>
          <p:cNvPr id="3" name="Tijdelijke aanduiding voor inhoud 2"/>
          <p:cNvSpPr>
            <a:spLocks noGrp="1"/>
          </p:cNvSpPr>
          <p:nvPr>
            <p:ph idx="1"/>
          </p:nvPr>
        </p:nvSpPr>
        <p:spPr/>
        <p:txBody>
          <a:bodyPr/>
          <a:lstStyle/>
          <a:p>
            <a:pPr>
              <a:buFont typeface="Wingdings" panose="05000000000000000000" pitchFamily="2" charset="2"/>
              <a:buChar char="q"/>
            </a:pPr>
            <a:r>
              <a:rPr lang="nl-NL" dirty="0"/>
              <a:t>Niet iedereen met een tic heeft het syndroom van Gilles de la Tourette. De diagnose van dit syndroom wordt door een neuroloog of psychiater gesteld als:</a:t>
            </a:r>
          </a:p>
          <a:p>
            <a:pPr>
              <a:buFont typeface="Wingdings" panose="05000000000000000000" pitchFamily="2" charset="2"/>
              <a:buChar char="q"/>
            </a:pPr>
            <a:r>
              <a:rPr lang="nl-NL" dirty="0"/>
              <a:t>Meerdere motorische tics en tenminste één vocale tic voorkomen, niet noodzakelijkerwijs gelijktijdig;</a:t>
            </a:r>
          </a:p>
          <a:p>
            <a:pPr>
              <a:buFont typeface="Wingdings" panose="05000000000000000000" pitchFamily="2" charset="2"/>
              <a:buChar char="q"/>
            </a:pPr>
            <a:r>
              <a:rPr lang="nl-NL" dirty="0"/>
              <a:t>De tics langer dan een jaar aanhouden;</a:t>
            </a:r>
          </a:p>
          <a:p>
            <a:pPr>
              <a:buFont typeface="Wingdings" panose="05000000000000000000" pitchFamily="2" charset="2"/>
              <a:buChar char="q"/>
            </a:pPr>
            <a:r>
              <a:rPr lang="nl-NL" dirty="0"/>
              <a:t>De tics zijn ontstaan voor het achttiende levensjaar (meestal openbaart Tourette zich bij kinderen tussen vier en elf jaar oud);</a:t>
            </a:r>
          </a:p>
          <a:p>
            <a:pPr>
              <a:buFont typeface="Wingdings" panose="05000000000000000000" pitchFamily="2" charset="2"/>
              <a:buChar char="q"/>
            </a:pPr>
            <a:r>
              <a:rPr lang="nl-NL" dirty="0"/>
              <a:t>De tics niet het gevolg zijn van middelengebruik of een medische aandoening.</a:t>
            </a:r>
          </a:p>
          <a:p>
            <a:endParaRPr lang="nl-NL" dirty="0"/>
          </a:p>
        </p:txBody>
      </p:sp>
      <p:pic>
        <p:nvPicPr>
          <p:cNvPr id="4" name="Afbeelding 3"/>
          <p:cNvPicPr>
            <a:picLocks noChangeAspect="1"/>
          </p:cNvPicPr>
          <p:nvPr/>
        </p:nvPicPr>
        <p:blipFill>
          <a:blip r:embed="rId2"/>
          <a:stretch>
            <a:fillRect/>
          </a:stretch>
        </p:blipFill>
        <p:spPr>
          <a:xfrm>
            <a:off x="5148064" y="165770"/>
            <a:ext cx="2381250" cy="1924050"/>
          </a:xfrm>
          <a:prstGeom prst="rect">
            <a:avLst/>
          </a:prstGeom>
        </p:spPr>
      </p:pic>
    </p:spTree>
    <p:extLst>
      <p:ext uri="{BB962C8B-B14F-4D97-AF65-F5344CB8AC3E}">
        <p14:creationId xmlns:p14="http://schemas.microsoft.com/office/powerpoint/2010/main" val="109824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Oorzaak</a:t>
            </a:r>
            <a:endParaRPr lang="nl-NL" dirty="0"/>
          </a:p>
        </p:txBody>
      </p:sp>
      <p:sp>
        <p:nvSpPr>
          <p:cNvPr id="3" name="Tijdelijke aanduiding voor inhoud 2"/>
          <p:cNvSpPr>
            <a:spLocks noGrp="1"/>
          </p:cNvSpPr>
          <p:nvPr>
            <p:ph idx="1"/>
          </p:nvPr>
        </p:nvSpPr>
        <p:spPr/>
        <p:txBody>
          <a:bodyPr/>
          <a:lstStyle/>
          <a:p>
            <a:pPr>
              <a:buFont typeface="Wingdings" panose="05000000000000000000" pitchFamily="2" charset="2"/>
              <a:buChar char="q"/>
            </a:pPr>
            <a:r>
              <a:rPr lang="nl-NL" dirty="0" smtClean="0"/>
              <a:t>Echte oorzaak nog niet bekend</a:t>
            </a:r>
          </a:p>
          <a:p>
            <a:pPr>
              <a:buFont typeface="Wingdings" panose="05000000000000000000" pitchFamily="2" charset="2"/>
              <a:buChar char="q"/>
            </a:pPr>
            <a:r>
              <a:rPr lang="nl-NL" dirty="0"/>
              <a:t>neuro-psychiatrische </a:t>
            </a:r>
            <a:r>
              <a:rPr lang="nl-NL" dirty="0" smtClean="0"/>
              <a:t>aandoening, waarbij erfelijkheid een rol speelt</a:t>
            </a:r>
          </a:p>
          <a:p>
            <a:pPr>
              <a:buFont typeface="Wingdings" panose="05000000000000000000" pitchFamily="2" charset="2"/>
              <a:buChar char="q"/>
            </a:pPr>
            <a:r>
              <a:rPr lang="nl-NL" dirty="0"/>
              <a:t>In combinatie met bepaalde omgevingsfactoren kunnen mensen met deze aanleg vervolgens tics en andere symptomen </a:t>
            </a:r>
            <a:r>
              <a:rPr lang="nl-NL" dirty="0" smtClean="0"/>
              <a:t>ontwikkelen</a:t>
            </a:r>
          </a:p>
          <a:p>
            <a:pPr>
              <a:buFont typeface="Wingdings" panose="05000000000000000000" pitchFamily="2" charset="2"/>
              <a:buChar char="q"/>
            </a:pPr>
            <a:endParaRPr lang="nl-NL" dirty="0"/>
          </a:p>
        </p:txBody>
      </p:sp>
      <p:pic>
        <p:nvPicPr>
          <p:cNvPr id="4" name="Afbeelding 3"/>
          <p:cNvPicPr>
            <a:picLocks noChangeAspect="1"/>
          </p:cNvPicPr>
          <p:nvPr/>
        </p:nvPicPr>
        <p:blipFill>
          <a:blip r:embed="rId2"/>
          <a:stretch>
            <a:fillRect/>
          </a:stretch>
        </p:blipFill>
        <p:spPr>
          <a:xfrm>
            <a:off x="5580112" y="377083"/>
            <a:ext cx="1924050" cy="1924050"/>
          </a:xfrm>
          <a:prstGeom prst="rect">
            <a:avLst/>
          </a:prstGeom>
        </p:spPr>
      </p:pic>
    </p:spTree>
    <p:extLst>
      <p:ext uri="{BB962C8B-B14F-4D97-AF65-F5344CB8AC3E}">
        <p14:creationId xmlns:p14="http://schemas.microsoft.com/office/powerpoint/2010/main" val="1401330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Naast Tourette ook vaak:</a:t>
            </a:r>
            <a:endParaRPr lang="nl-NL" dirty="0"/>
          </a:p>
        </p:txBody>
      </p:sp>
      <p:sp>
        <p:nvSpPr>
          <p:cNvPr id="3" name="Tijdelijke aanduiding voor inhoud 2"/>
          <p:cNvSpPr>
            <a:spLocks noGrp="1"/>
          </p:cNvSpPr>
          <p:nvPr>
            <p:ph idx="1"/>
          </p:nvPr>
        </p:nvSpPr>
        <p:spPr/>
        <p:txBody>
          <a:bodyPr/>
          <a:lstStyle/>
          <a:p>
            <a:pPr>
              <a:buFont typeface="Wingdings" panose="05000000000000000000" pitchFamily="2" charset="2"/>
              <a:buChar char="q"/>
            </a:pPr>
            <a:r>
              <a:rPr lang="nl-NL" dirty="0" smtClean="0"/>
              <a:t>ADHD </a:t>
            </a:r>
            <a:r>
              <a:rPr lang="nl-NL" dirty="0"/>
              <a:t>(</a:t>
            </a:r>
            <a:r>
              <a:rPr lang="nl-NL" dirty="0" smtClean="0"/>
              <a:t>aandachtsproblemen/hyperactiviteit)</a:t>
            </a:r>
          </a:p>
          <a:p>
            <a:pPr>
              <a:buFont typeface="Wingdings" panose="05000000000000000000" pitchFamily="2" charset="2"/>
              <a:buChar char="q"/>
            </a:pPr>
            <a:r>
              <a:rPr lang="nl-NL" dirty="0" smtClean="0"/>
              <a:t>OCD </a:t>
            </a:r>
            <a:r>
              <a:rPr lang="nl-NL" dirty="0"/>
              <a:t>(dwang- en dranghandelingen en -gedachten) </a:t>
            </a:r>
            <a:r>
              <a:rPr lang="nl-NL" dirty="0" smtClean="0"/>
              <a:t> </a:t>
            </a:r>
          </a:p>
          <a:p>
            <a:pPr>
              <a:buFont typeface="Wingdings" panose="05000000000000000000" pitchFamily="2" charset="2"/>
              <a:buChar char="q"/>
            </a:pPr>
            <a:r>
              <a:rPr lang="nl-NL" dirty="0" smtClean="0"/>
              <a:t>ASS </a:t>
            </a:r>
            <a:r>
              <a:rPr lang="nl-NL" dirty="0"/>
              <a:t>(autisme spectrum stoornis). </a:t>
            </a:r>
            <a:endParaRPr lang="nl-NL" dirty="0" smtClean="0"/>
          </a:p>
          <a:p>
            <a:pPr>
              <a:buFont typeface="Wingdings" panose="05000000000000000000" pitchFamily="2" charset="2"/>
              <a:buChar char="q"/>
            </a:pPr>
            <a:r>
              <a:rPr lang="nl-NL" dirty="0"/>
              <a:t>S</a:t>
            </a:r>
            <a:r>
              <a:rPr lang="nl-NL" dirty="0" smtClean="0"/>
              <a:t>panningsverschijnselen</a:t>
            </a:r>
            <a:r>
              <a:rPr lang="nl-NL" dirty="0"/>
              <a:t>, slaap- en emotionele stoornissen (angst, depressiviteit, woede) komen opvallend vaak voor.</a:t>
            </a:r>
          </a:p>
        </p:txBody>
      </p:sp>
    </p:spTree>
    <p:extLst>
      <p:ext uri="{BB962C8B-B14F-4D97-AF65-F5344CB8AC3E}">
        <p14:creationId xmlns:p14="http://schemas.microsoft.com/office/powerpoint/2010/main" val="24292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Paar belangrijke tips</a:t>
            </a:r>
            <a:endParaRPr lang="nl-NL" dirty="0"/>
          </a:p>
        </p:txBody>
      </p:sp>
      <p:sp>
        <p:nvSpPr>
          <p:cNvPr id="3" name="Tijdelijke aanduiding voor inhoud 2"/>
          <p:cNvSpPr>
            <a:spLocks noGrp="1"/>
          </p:cNvSpPr>
          <p:nvPr>
            <p:ph idx="1"/>
          </p:nvPr>
        </p:nvSpPr>
        <p:spPr/>
        <p:txBody>
          <a:bodyPr/>
          <a:lstStyle/>
          <a:p>
            <a:pPr lvl="0">
              <a:buFont typeface="Wingdings" panose="05000000000000000000" pitchFamily="2" charset="2"/>
              <a:buChar char="q"/>
            </a:pPr>
            <a:r>
              <a:rPr lang="nl-NL" dirty="0"/>
              <a:t>Benader degene vooral </a:t>
            </a:r>
            <a:r>
              <a:rPr lang="nl-NL" dirty="0" smtClean="0"/>
              <a:t>positief</a:t>
            </a:r>
          </a:p>
          <a:p>
            <a:pPr lvl="0">
              <a:buFont typeface="Wingdings" panose="05000000000000000000" pitchFamily="2" charset="2"/>
              <a:buChar char="q"/>
            </a:pPr>
            <a:r>
              <a:rPr lang="nl-NL" dirty="0" smtClean="0"/>
              <a:t>Zorg </a:t>
            </a:r>
            <a:r>
              <a:rPr lang="nl-NL" dirty="0"/>
              <a:t>ervoor dat hij/zij zichzelf kan </a:t>
            </a:r>
            <a:r>
              <a:rPr lang="nl-NL" dirty="0" smtClean="0"/>
              <a:t>zijn</a:t>
            </a:r>
          </a:p>
          <a:p>
            <a:pPr lvl="0">
              <a:buFont typeface="Wingdings" panose="05000000000000000000" pitchFamily="2" charset="2"/>
              <a:buChar char="q"/>
            </a:pPr>
            <a:r>
              <a:rPr lang="nl-NL" dirty="0" smtClean="0"/>
              <a:t>Toon </a:t>
            </a:r>
            <a:r>
              <a:rPr lang="nl-NL" dirty="0"/>
              <a:t>begrip voor de tics en </a:t>
            </a:r>
            <a:r>
              <a:rPr lang="nl-NL" dirty="0" smtClean="0"/>
              <a:t>gevoelens</a:t>
            </a:r>
          </a:p>
          <a:p>
            <a:pPr lvl="0">
              <a:buFont typeface="Wingdings" panose="05000000000000000000" pitchFamily="2" charset="2"/>
              <a:buChar char="q"/>
            </a:pPr>
            <a:r>
              <a:rPr lang="nl-NL" dirty="0" smtClean="0"/>
              <a:t>Vermijd </a:t>
            </a:r>
            <a:r>
              <a:rPr lang="nl-NL" dirty="0"/>
              <a:t>onnodig </a:t>
            </a:r>
            <a:r>
              <a:rPr lang="nl-NL" dirty="0" smtClean="0"/>
              <a:t>spanning</a:t>
            </a:r>
          </a:p>
          <a:p>
            <a:pPr lvl="0">
              <a:buFont typeface="Wingdings" panose="05000000000000000000" pitchFamily="2" charset="2"/>
              <a:buChar char="q"/>
            </a:pPr>
            <a:r>
              <a:rPr lang="nl-NL" dirty="0" smtClean="0"/>
              <a:t>Houd </a:t>
            </a:r>
            <a:r>
              <a:rPr lang="nl-NL" dirty="0"/>
              <a:t>rekening met hun </a:t>
            </a:r>
            <a:r>
              <a:rPr lang="nl-NL" dirty="0" smtClean="0"/>
              <a:t>impulsiviteit</a:t>
            </a:r>
          </a:p>
          <a:p>
            <a:pPr lvl="0">
              <a:buFont typeface="Wingdings" panose="05000000000000000000" pitchFamily="2" charset="2"/>
              <a:buChar char="q"/>
            </a:pPr>
            <a:r>
              <a:rPr lang="nl-NL" dirty="0" smtClean="0"/>
              <a:t>Bied </a:t>
            </a:r>
            <a:r>
              <a:rPr lang="nl-NL" dirty="0"/>
              <a:t>structuur in vrije momenten</a:t>
            </a:r>
          </a:p>
          <a:p>
            <a:endParaRPr lang="nl-NL" dirty="0"/>
          </a:p>
        </p:txBody>
      </p:sp>
      <p:pic>
        <p:nvPicPr>
          <p:cNvPr id="4" name="Afbeelding 3"/>
          <p:cNvPicPr>
            <a:picLocks noChangeAspect="1"/>
          </p:cNvPicPr>
          <p:nvPr/>
        </p:nvPicPr>
        <p:blipFill>
          <a:blip r:embed="rId2"/>
          <a:stretch>
            <a:fillRect/>
          </a:stretch>
        </p:blipFill>
        <p:spPr>
          <a:xfrm>
            <a:off x="5724128" y="2116733"/>
            <a:ext cx="1743075" cy="2628900"/>
          </a:xfrm>
          <a:prstGeom prst="rect">
            <a:avLst/>
          </a:prstGeom>
        </p:spPr>
      </p:pic>
    </p:spTree>
    <p:extLst>
      <p:ext uri="{BB962C8B-B14F-4D97-AF65-F5344CB8AC3E}">
        <p14:creationId xmlns:p14="http://schemas.microsoft.com/office/powerpoint/2010/main" val="1934625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Dwangstoornis:</a:t>
            </a:r>
            <a:endParaRPr lang="nl-NL" dirty="0"/>
          </a:p>
        </p:txBody>
      </p:sp>
      <p:sp>
        <p:nvSpPr>
          <p:cNvPr id="3" name="Tijdelijke aanduiding voor inhoud 2"/>
          <p:cNvSpPr>
            <a:spLocks noGrp="1"/>
          </p:cNvSpPr>
          <p:nvPr>
            <p:ph idx="1"/>
          </p:nvPr>
        </p:nvSpPr>
        <p:spPr/>
        <p:txBody>
          <a:bodyPr/>
          <a:lstStyle/>
          <a:p>
            <a:r>
              <a:rPr lang="nl-NL" b="1" dirty="0"/>
              <a:t>Iemand met een dwangstoornis (ook ‘</a:t>
            </a:r>
            <a:r>
              <a:rPr lang="nl-NL" b="1" dirty="0">
                <a:hlinkClick r:id="rId3" tooltip="Obsessieve-compulsieve stoornis"/>
              </a:rPr>
              <a:t>obsessieve-compulsieve stoornis</a:t>
            </a:r>
            <a:r>
              <a:rPr lang="nl-NL" b="1" dirty="0"/>
              <a:t>’ genaamd) heeft last van dwanggedachten en/of dwanghandelingen. De gedachten en/of handelingen nemen veel tijd in beslag en zorgen voor serieuze problemen in het dagelijks leven.</a:t>
            </a:r>
            <a:endParaRPr lang="nl-NL" dirty="0"/>
          </a:p>
        </p:txBody>
      </p:sp>
      <p:pic>
        <p:nvPicPr>
          <p:cNvPr id="4" name="Afbeelding 3"/>
          <p:cNvPicPr>
            <a:picLocks noChangeAspect="1"/>
          </p:cNvPicPr>
          <p:nvPr/>
        </p:nvPicPr>
        <p:blipFill>
          <a:blip r:embed="rId4"/>
          <a:stretch>
            <a:fillRect/>
          </a:stretch>
        </p:blipFill>
        <p:spPr>
          <a:xfrm>
            <a:off x="2627784" y="3861048"/>
            <a:ext cx="3035424" cy="1743318"/>
          </a:xfrm>
          <a:prstGeom prst="rect">
            <a:avLst/>
          </a:prstGeom>
        </p:spPr>
      </p:pic>
    </p:spTree>
    <p:extLst>
      <p:ext uri="{BB962C8B-B14F-4D97-AF65-F5344CB8AC3E}">
        <p14:creationId xmlns:p14="http://schemas.microsoft.com/office/powerpoint/2010/main" val="30556364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18444"/>
  <p:tag name="AS_OS" val="Microsoft Windows NT 6.1.7601 Service Pack 1"/>
  <p:tag name="AS_RELEASE_DATE" val="2014.05.28"/>
  <p:tag name="AS_TITLE" val="Aspose.Slides for .NET 4.0"/>
  <p:tag name="AS_VERSION" val="14.4.0.0"/>
  <p:tag name="HERGEBRUIK_156" val="[empty_val]"/>
  <p:tag name="HERGEBRUIK_158" val="##59"/>
  <p:tag name="HERGEBRUIK_77" val="8-8-2016 0:00:00"/>
  <p:tag name="HERGEBRUIK_87" val="42"/>
  <p:tag name="HERGEBRUIK_LOGOID" val="1"/>
  <p:tag name="HERGEBRUIK_MODELID" val="31"/>
  <p:tag name="HERGEBRUIK_RELOADMODE" val="0"/>
  <p:tag name="HERGEBRUIK_TAALID" val="1"/>
  <p:tag name="HERGEBRUIKVW_13" val="Verlengde Visserstraat 20, Groningen"/>
  <p:tag name="HERGEBRUIKVW_15" val="Postbus 1225, 9701 BE Groningen"/>
  <p:tag name="HERGEBRUIKVW_16" val="T (050) 368 83 00 "/>
  <p:tag name="HERGEBRUIKVW_17" val="T (050) 368 83 00 , F "/>
  <p:tag name="HERGEBRUIKVW_18" val="NL91 RABO 0385 1922 07, KvK 41013432"/>
  <p:tag name="HERGEBRUIKVW_19" val="Noorderpoort Gezondheidszorg &amp; Welzijn "/>
  <p:tag name="HERGEBRUIKVW_20" val="Noorderpoort&#10;Noorderpoort Gezondheidszorg &amp; Welzijn &#10;Postbus 1225&#10;9701 BE Groningen&#10;Verlengde Visserstraat 20&#10;Groningen"/>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7224</TotalTime>
  <Words>580</Words>
  <Application>Microsoft Office PowerPoint</Application>
  <PresentationFormat>Diavoorstelling (4:3)</PresentationFormat>
  <Paragraphs>83</Paragraphs>
  <Slides>14</Slides>
  <Notes>2</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14</vt:i4>
      </vt:variant>
    </vt:vector>
  </HeadingPairs>
  <TitlesOfParts>
    <vt:vector size="21" baseType="lpstr">
      <vt:lpstr>Arial</vt:lpstr>
      <vt:lpstr>Calibri</vt:lpstr>
      <vt:lpstr>Tw Cen MT</vt:lpstr>
      <vt:lpstr>Tw Cen MT Condensed</vt:lpstr>
      <vt:lpstr>Wingdings</vt:lpstr>
      <vt:lpstr>Wingdings 3</vt:lpstr>
      <vt:lpstr>Integraal</vt:lpstr>
      <vt:lpstr>Gedragsproblemen en stoornissen</vt:lpstr>
      <vt:lpstr>Lesweek 5</vt:lpstr>
      <vt:lpstr>Gilles de la Tourette</vt:lpstr>
      <vt:lpstr>Voorbeelden van vocale tics, ook wel geluidstics genoemd, zijn:</vt:lpstr>
      <vt:lpstr>Diagnose</vt:lpstr>
      <vt:lpstr>Oorzaak</vt:lpstr>
      <vt:lpstr>Naast Tourette ook vaak:</vt:lpstr>
      <vt:lpstr>Paar belangrijke tips</vt:lpstr>
      <vt:lpstr>Dwangstoornis:</vt:lpstr>
      <vt:lpstr>Oorzaken</vt:lpstr>
      <vt:lpstr>Anne vliegt</vt:lpstr>
      <vt:lpstr>Nabespreken</vt:lpstr>
      <vt:lpstr>Bezig met eindopdracht</vt:lpstr>
      <vt:lpstr>Afsluiting les</vt:lpstr>
    </vt:vector>
  </TitlesOfParts>
  <Company>I'tension B.V.</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Gerjan Stappenbelt;sa.sommeling@noorderpoort.nl</dc:creator>
  <cp:lastModifiedBy>Lydia van Hes</cp:lastModifiedBy>
  <cp:revision>444</cp:revision>
  <cp:lastPrinted>2017-01-05T11:09:44Z</cp:lastPrinted>
  <dcterms:created xsi:type="dcterms:W3CDTF">2009-12-16T15:11:37Z</dcterms:created>
  <dcterms:modified xsi:type="dcterms:W3CDTF">2018-11-19T20:41:14Z</dcterms:modified>
</cp:coreProperties>
</file>